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  <p:embeddedFont>
      <p:font typeface="Merriweather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5" Type="http://schemas.openxmlformats.org/officeDocument/2006/relationships/font" Target="fonts/Merriweather-regular.fntdata"/><Relationship Id="rId14" Type="http://schemas.openxmlformats.org/officeDocument/2006/relationships/font" Target="fonts/IBMPlexSansLight-boldItalic.fntdata"/><Relationship Id="rId17" Type="http://schemas.openxmlformats.org/officeDocument/2006/relationships/font" Target="fonts/Merriweather-italic.fntdata"/><Relationship Id="rId16" Type="http://schemas.openxmlformats.org/officeDocument/2006/relationships/font" Target="fonts/Merriweather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erriweather-boldItalic.fntdata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6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9987000"/>
          </a:xfrm>
          <a:prstGeom prst="rect">
            <a:avLst/>
          </a:prstGeom>
          <a:noFill/>
          <a:ln cap="flat" cmpd="sng" w="152400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163875" y="3087470"/>
            <a:ext cx="7425300" cy="226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00">
                <a:latin typeface="IBM Plex Sans"/>
                <a:ea typeface="IBM Plex Sans"/>
                <a:cs typeface="IBM Plex Sans"/>
                <a:sym typeface="IBM Plex Sans"/>
              </a:rPr>
              <a:t>Attend our p</a:t>
            </a:r>
            <a:r>
              <a:rPr b="1" lang="en" sz="2600">
                <a:latin typeface="IBM Plex Sans"/>
                <a:ea typeface="IBM Plex Sans"/>
                <a:cs typeface="IBM Plex Sans"/>
                <a:sym typeface="IBM Plex Sans"/>
              </a:rPr>
              <a:t>arent information session</a:t>
            </a:r>
            <a:br>
              <a:rPr b="1" lang="en" sz="2600"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b="1" lang="en" sz="2600">
                <a:latin typeface="IBM Plex Sans"/>
                <a:ea typeface="IBM Plex Sans"/>
                <a:cs typeface="IBM Plex Sans"/>
                <a:sym typeface="IBM Plex Sans"/>
              </a:rPr>
              <a:t>on Wednesday night, 3/24 at 6PM</a:t>
            </a:r>
            <a:endParaRPr b="1" sz="26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br>
              <a:rPr lang="en" sz="2600">
                <a:solidFill>
                  <a:srgbClr val="0B5394"/>
                </a:solidFill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lang="en" sz="2600">
                <a:solidFill>
                  <a:srgbClr val="0B5394"/>
                </a:solidFill>
                <a:latin typeface="IBM Plex Sans"/>
                <a:ea typeface="IBM Plex Sans"/>
                <a:cs typeface="IBM Plex Sans"/>
                <a:sym typeface="IBM Plex Sans"/>
              </a:rPr>
              <a:t>L</a:t>
            </a:r>
            <a:r>
              <a:rPr lang="en" sz="2600">
                <a:solidFill>
                  <a:srgbClr val="0B5394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  <a:t>earn how we may be able to</a:t>
            </a:r>
            <a:br>
              <a:rPr lang="en" sz="2600">
                <a:solidFill>
                  <a:srgbClr val="0B5394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lang="en" sz="2600">
                <a:solidFill>
                  <a:srgbClr val="0B5394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  <a:t>quickly detect COVID-19 and</a:t>
            </a:r>
            <a:br>
              <a:rPr lang="en" sz="2600">
                <a:solidFill>
                  <a:srgbClr val="0B5394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lang="en" sz="2600">
                <a:solidFill>
                  <a:srgbClr val="0B5394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  <a:t>safely bring back in-person learning</a:t>
            </a:r>
            <a:endParaRPr sz="2600">
              <a:solidFill>
                <a:srgbClr val="0B5394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53025" y="5522870"/>
            <a:ext cx="7047000" cy="17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b="1" lang="en" sz="26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Call in or join over Zoom </a:t>
            </a:r>
            <a:endParaRPr b="1" sz="26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235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Dial </a:t>
            </a:r>
            <a:r>
              <a:rPr b="1"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XXX-XXX-XXXX</a:t>
            </a:r>
            <a:b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Enter meeting ID: XXX XXXX XXXX</a:t>
            </a:r>
            <a:endParaRPr sz="2235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235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403568" y="8723280"/>
            <a:ext cx="2999501" cy="579139"/>
            <a:chOff x="3615300" y="3789825"/>
            <a:chExt cx="3832248" cy="739925"/>
          </a:xfrm>
        </p:grpSpPr>
        <p:pic>
          <p:nvPicPr>
            <p:cNvPr id="58" name="Google Shape;5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15300" y="3789825"/>
              <a:ext cx="739925" cy="739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09152" y="3964624"/>
              <a:ext cx="1338396" cy="479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597458" y="3914623"/>
              <a:ext cx="1438913" cy="52920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1" name="Google Shape;61;p13"/>
          <p:cNvSpPr txBox="1"/>
          <p:nvPr>
            <p:ph type="ctrTitle"/>
          </p:nvPr>
        </p:nvSpPr>
        <p:spPr>
          <a:xfrm>
            <a:off x="255225" y="823307"/>
            <a:ext cx="7242600" cy="125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>
                <a:solidFill>
                  <a:srgbClr val="0B5394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Pathway to Reopening Schools:</a:t>
            </a:r>
            <a:br>
              <a:rPr lang="en" sz="3200">
                <a:solidFill>
                  <a:srgbClr val="0B5394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</a:br>
            <a:r>
              <a:rPr lang="en" sz="3200">
                <a:solidFill>
                  <a:srgbClr val="0B5394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COVID-19 Rapid Antigen Testing</a:t>
            </a:r>
            <a:br>
              <a:rPr lang="en" sz="3200">
                <a:solidFill>
                  <a:srgbClr val="0B5394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</a:br>
            <a:endParaRPr sz="3200">
              <a:solidFill>
                <a:srgbClr val="0B5394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67425" y="1516175"/>
            <a:ext cx="52182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B5394"/>
                </a:solidFill>
                <a:latin typeface="Merriweather"/>
                <a:ea typeface="Merriweather"/>
                <a:cs typeface="Merriweather"/>
                <a:sym typeface="Merriweather"/>
              </a:rPr>
              <a:t>The City of Los Angeles is exploring how children may safely return to school. To do this, we will be offering free, rapid COVID-19 tests, also known as antigen tests, and evaluating</a:t>
            </a:r>
            <a:br>
              <a:rPr lang="en" sz="1200">
                <a:solidFill>
                  <a:srgbClr val="0B5394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" sz="1200">
                <a:solidFill>
                  <a:srgbClr val="0B5394"/>
                </a:solidFill>
                <a:latin typeface="Merriweather"/>
                <a:ea typeface="Merriweather"/>
                <a:cs typeface="Merriweather"/>
                <a:sym typeface="Merriweather"/>
              </a:rPr>
              <a:t>how they might be used to reopen schools.</a:t>
            </a:r>
            <a:endParaRPr sz="1200">
              <a:solidFill>
                <a:srgbClr val="0B5394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34775" y="7467642"/>
            <a:ext cx="6283500" cy="9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Join us on Zoom by clicking or typing</a:t>
            </a:r>
            <a:b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</a:br>
            <a:r>
              <a:rPr lang="en" sz="2235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XXXXXXXXXXXXXXXXXXXXX</a:t>
            </a:r>
            <a:endParaRPr sz="2235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